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280" r:id="rId4"/>
    <p:sldId id="310" r:id="rId5"/>
    <p:sldId id="308" r:id="rId6"/>
    <p:sldId id="282" r:id="rId7"/>
    <p:sldId id="283" r:id="rId8"/>
    <p:sldId id="284" r:id="rId9"/>
    <p:sldId id="285" r:id="rId10"/>
    <p:sldId id="306" r:id="rId11"/>
    <p:sldId id="286" r:id="rId12"/>
    <p:sldId id="305" r:id="rId13"/>
    <p:sldId id="287" r:id="rId14"/>
    <p:sldId id="288" r:id="rId15"/>
    <p:sldId id="289" r:id="rId16"/>
    <p:sldId id="309" r:id="rId17"/>
    <p:sldId id="290" r:id="rId18"/>
    <p:sldId id="304" r:id="rId19"/>
    <p:sldId id="291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053E0-4A24-409F-8CDA-199DF78751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62BD6B-8E12-4D73-9090-A2411EEF8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A6411-7226-452E-9A56-219299FDB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7CDBD-FB07-4142-A15E-09637F42A13D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FFC358-8FEA-4F6E-B38C-A8070DC1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B6164-8CF9-49F7-85BB-2B34D148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C504C-996B-4AF5-A88B-5CC6732976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4667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AD01-81DA-4DC9-95D9-8FB74CA66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834711-42D5-4FEB-B54E-BF732652BF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B6BA5-72DE-48EC-8F5B-561EEA5D4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7CDBD-FB07-4142-A15E-09637F42A13D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A1C04-B7B9-49BB-A02E-1F8748653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1A39A-EACF-4459-B1F5-0D423C277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C504C-996B-4AF5-A88B-5CC6732976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5152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13F0CF-F541-4065-9DE3-9731B4B3FD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817C33-0167-4CEF-8D78-5670E106DC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84B0A-0EB1-4870-B303-A9C3B1610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7CDBD-FB07-4142-A15E-09637F42A13D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DD21B-9AC7-446B-AA2B-E15763B9C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BE2C8-01BC-45A2-86D4-35395DAE3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C504C-996B-4AF5-A88B-5CC6732976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4657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E260E-649F-48BF-904E-8FAE45B4E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73C09-5D3D-4C8C-B615-B0C2B89C5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0EB7C-5E13-41F4-AEA8-614DF4352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7CDBD-FB07-4142-A15E-09637F42A13D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7E2B9-B815-49C8-B52A-4A0D922DA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52165-8089-44FD-A410-49D255448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C504C-996B-4AF5-A88B-5CC6732976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028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CC373-DDE1-4059-BA47-09CEA0D35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2A2AF3-AC91-4695-9068-1885362CB7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F5DC6-8222-4984-B4A0-5976C9530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7CDBD-FB07-4142-A15E-09637F42A13D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C28D0-7787-4D09-9A44-E09C235EF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CA3EF-576E-44F8-861E-BD003DF3A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C504C-996B-4AF5-A88B-5CC6732976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8136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C77B5-89AF-44FF-921E-DFF0CD0DE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BF6E5-937F-4EB5-9C2C-E2636AC338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039AF6-2215-4052-AE8C-789D68AA6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0FFAB1-835B-4085-8836-BA39B477A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7CDBD-FB07-4142-A15E-09637F42A13D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97E3C0-69D4-4D09-8267-0EB475680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F59575-7C64-4B7B-841E-36FBE5912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C504C-996B-4AF5-A88B-5CC6732976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266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43774-D033-4B59-993C-4E4D3B29C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D03EB-ED50-4ECF-BAEE-31B440558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9FFDBD-B4B1-416E-A6AE-2FA7E7DEB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B44B6-619B-4E81-81B1-3838E9F6AB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0D8E23-C61D-4A37-87EB-3CB58DA703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DF531C-74C9-44DF-9408-C5100E920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7CDBD-FB07-4142-A15E-09637F42A13D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2B3A85-464C-4A9B-9DF1-15DE7EF61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38A1E5-A60A-491E-8934-9AF545104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C504C-996B-4AF5-A88B-5CC6732976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2386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E42F4-0F31-43A4-8ABD-3F15D193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803B8E-3078-40C9-BD5A-48CB28428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7CDBD-FB07-4142-A15E-09637F42A13D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F33AFA-353D-4370-BFC3-63EF95FE1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F8F1A1-D529-4E27-B895-347E36235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C504C-996B-4AF5-A88B-5CC6732976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8210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8B5483-3EC9-42AE-A02B-C34C98A76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7CDBD-FB07-4142-A15E-09637F42A13D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94756F-85C7-4AB7-B525-291717564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373C04-7A1D-4A22-BAA7-3C3A2C8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C504C-996B-4AF5-A88B-5CC6732976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7746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CF2E1-DA93-40D4-839E-44B315F78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F940D-4E55-4508-9C42-56F836A7A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74A9F-94E8-4708-A32F-1E2447D61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DD1E2C-7928-4B5F-981D-DD10E5879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7CDBD-FB07-4142-A15E-09637F42A13D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F7963-C8A2-4CEF-8709-26D4FB988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FBFA87-D858-4AF6-B95C-E1E13C3E4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C504C-996B-4AF5-A88B-5CC6732976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1928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DCD2A-85E0-4A37-9875-9438E21CF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C77C9F-E03C-4F8B-A20D-FB889B44B6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BF7FD7-1A57-4D0E-BFE1-51167F7C6C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C77484-5CF5-4317-8184-0799DFBC1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7CDBD-FB07-4142-A15E-09637F42A13D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749798-C84D-467D-A884-CC13298B6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9356DF-4B8E-41D6-BF4C-6FB3D8FEE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C504C-996B-4AF5-A88B-5CC6732976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4519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D98853-7812-44B0-A2CD-2C300B11C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DEA605-41FE-4DA6-AB3F-651B8E6E6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BB149-FBF3-4A99-A586-E9A7C8513B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7CDBD-FB07-4142-A15E-09637F42A13D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EAF18-8303-42E2-93F2-E068D95D3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4D342-2D11-4CE9-952C-4E1B0001C4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C504C-996B-4AF5-A88B-5CC6732976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9864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f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f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3BCD8-B698-4B06-95E4-EFAE3F4D8B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sz="6000" b="1" dirty="0">
                <a:solidFill>
                  <a:srgbClr val="0070C0"/>
                </a:solidFill>
              </a:rPr>
            </a:b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INDUSTRIAL SAFETY MANAGEMENT - </a:t>
            </a:r>
            <a:r>
              <a:rPr lang="en-IN" dirty="0"/>
              <a:t>Unit – I </a:t>
            </a:r>
            <a:br>
              <a:rPr kumimoji="0" lang="en-IN" sz="6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26FF4A-01E7-4EC7-AE0C-D4975753AB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0070C0"/>
                </a:solidFill>
              </a:rPr>
              <a:t>SAFETY ORGANISATION</a:t>
            </a:r>
            <a:br>
              <a:rPr lang="en-IN" sz="2400" b="1" dirty="0">
                <a:solidFill>
                  <a:srgbClr val="0070C0"/>
                </a:solidFill>
              </a:rPr>
            </a:b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368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72A69-912A-4B4B-8509-3EC6DBB99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F60E4C-A4CF-4D85-A7EB-0EFC6A85F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135" t="14149" r="8647" b="9954"/>
          <a:stretch/>
        </p:blipFill>
        <p:spPr>
          <a:xfrm>
            <a:off x="0" y="0"/>
            <a:ext cx="10147177" cy="6858000"/>
          </a:xfrm>
        </p:spPr>
      </p:pic>
    </p:spTree>
    <p:extLst>
      <p:ext uri="{BB962C8B-B14F-4D97-AF65-F5344CB8AC3E}">
        <p14:creationId xmlns:p14="http://schemas.microsoft.com/office/powerpoint/2010/main" val="3339723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afety-Policy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-214338"/>
            <a:ext cx="9036496" cy="735811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E72DE-8386-4349-916B-8F05FAEF9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CBC2BA-190C-46CB-A555-C20238ECCD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358888"/>
            <a:ext cx="5328592" cy="6224474"/>
          </a:xfrm>
        </p:spPr>
      </p:pic>
    </p:spTree>
    <p:extLst>
      <p:ext uri="{BB962C8B-B14F-4D97-AF65-F5344CB8AC3E}">
        <p14:creationId xmlns:p14="http://schemas.microsoft.com/office/powerpoint/2010/main" val="1060136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ownload (4)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24926" y="0"/>
            <a:ext cx="1643074" cy="1643050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738282" y="1571612"/>
            <a:ext cx="8929718" cy="4143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IN" sz="2400" dirty="0"/>
          </a:p>
        </p:txBody>
      </p:sp>
      <p:pic>
        <p:nvPicPr>
          <p:cNvPr id="8" name="Picture 7" descr="sc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009" y="278600"/>
            <a:ext cx="5715000" cy="108585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738282" y="1571612"/>
            <a:ext cx="8929718" cy="3286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IN" sz="2400" b="1" dirty="0"/>
              <a:t>Safety culture</a:t>
            </a:r>
            <a:r>
              <a:rPr lang="en-IN" sz="2400" dirty="0"/>
              <a:t> is the attitude, beliefs, perceptions and values that employees share in relation to safety in the workplace.</a:t>
            </a:r>
            <a:endParaRPr lang="en-IN" sz="2400" baseline="30000" dirty="0"/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IN" sz="2400" dirty="0"/>
              <a:t> Safety culture is a part of organizational culture, and has been described by the phrase </a:t>
            </a:r>
            <a:r>
              <a:rPr lang="en-IN" sz="2400" dirty="0">
                <a:solidFill>
                  <a:srgbClr val="0000FF"/>
                </a:solidFill>
              </a:rPr>
              <a:t>"the way we do things around here“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IN" sz="2400" dirty="0"/>
              <a:t>A good safety culture can be promoted by senior management commitment to safety, realistic practices for handling hazards, continuous organisational learning, and care and concern for hazards shared across the workforce</a:t>
            </a:r>
          </a:p>
          <a:p>
            <a:pPr marL="342900" indent="-342900">
              <a:spcBef>
                <a:spcPct val="20000"/>
              </a:spcBef>
            </a:pPr>
            <a:endParaRPr lang="en-US" sz="2400" dirty="0">
              <a:solidFill>
                <a:srgbClr val="0000FF"/>
              </a:solidFill>
            </a:endParaRPr>
          </a:p>
        </p:txBody>
      </p:sp>
      <p:pic>
        <p:nvPicPr>
          <p:cNvPr id="10" name="Picture 9" descr="220px-Colorado_coal_miner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446" y="4357694"/>
            <a:ext cx="2794000" cy="1854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024826" y="6211669"/>
            <a:ext cx="214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Coal mine </a:t>
            </a:r>
            <a:r>
              <a:rPr lang="en-US" dirty="0" err="1"/>
              <a:t>colarado</a:t>
            </a:r>
            <a:endParaRPr lang="en-I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491" y="208758"/>
            <a:ext cx="3328982" cy="115409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00FF"/>
                </a:solidFill>
              </a:rPr>
              <a:t>Safety Planning</a:t>
            </a:r>
            <a:endParaRPr lang="en-IN" sz="4000" dirty="0">
              <a:solidFill>
                <a:srgbClr val="0000FF"/>
              </a:solidFill>
            </a:endParaRPr>
          </a:p>
        </p:txBody>
      </p:sp>
      <p:pic>
        <p:nvPicPr>
          <p:cNvPr id="4" name="Content Placeholder 3" descr="download (6)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67834" y="2"/>
            <a:ext cx="1500166" cy="1714487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35006" y="1104095"/>
            <a:ext cx="8929718" cy="5286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sz="2800" dirty="0"/>
              <a:t>Good planning is an essential in safety as it is in production</a:t>
            </a:r>
          </a:p>
        </p:txBody>
      </p:sp>
      <p:pic>
        <p:nvPicPr>
          <p:cNvPr id="6" name="Picture 5" descr="images (11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788" y="1997877"/>
            <a:ext cx="2466975" cy="18478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47868" y="4083754"/>
            <a:ext cx="228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a new factory 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435006" y="4515640"/>
            <a:ext cx="52490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Site</a:t>
            </a:r>
          </a:p>
          <a:p>
            <a:r>
              <a:rPr lang="en-US" sz="2400" dirty="0"/>
              <a:t>Facilities for handling and storing materials equipments, lighting, heating, ventilation, lifts, pressure vessels, boilers, electrical installations  </a:t>
            </a:r>
            <a:endParaRPr lang="en-IN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684033" y="3175813"/>
            <a:ext cx="55366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66"/>
                </a:solidFill>
              </a:rPr>
              <a:t>It is essential that safety considerations be borne in mind at the time of actual planning of the building</a:t>
            </a:r>
            <a:endParaRPr lang="en-IN" sz="2800" dirty="0">
              <a:solidFill>
                <a:srgbClr val="FF0066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812" y="176026"/>
            <a:ext cx="8229600" cy="582594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0000FF"/>
                </a:solidFill>
              </a:rPr>
              <a:t>Principles in Planning for safe and efficient production</a:t>
            </a:r>
            <a:endParaRPr lang="en-IN" sz="3600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623" y="1181248"/>
            <a:ext cx="10220636" cy="5500726"/>
          </a:xfrm>
        </p:spPr>
        <p:txBody>
          <a:bodyPr/>
          <a:lstStyle/>
          <a:p>
            <a:r>
              <a:rPr lang="en-US" dirty="0"/>
              <a:t>Keep the handling of materials and articles to the minimum</a:t>
            </a:r>
          </a:p>
          <a:p>
            <a:r>
              <a:rPr lang="en-US" dirty="0"/>
              <a:t>Provide adequate space for machinery and equipment</a:t>
            </a:r>
          </a:p>
          <a:p>
            <a:r>
              <a:rPr lang="en-US" dirty="0"/>
              <a:t>Provide safe working surfaces on floors, stairs, platforms</a:t>
            </a:r>
          </a:p>
          <a:p>
            <a:r>
              <a:rPr lang="en-US" dirty="0"/>
              <a:t>Provide for the safety of maintenance and repair personnel</a:t>
            </a:r>
          </a:p>
          <a:p>
            <a:r>
              <a:rPr lang="en-US" dirty="0"/>
              <a:t>Provide safe transport facilities</a:t>
            </a:r>
          </a:p>
          <a:p>
            <a:r>
              <a:rPr lang="en-US" dirty="0"/>
              <a:t>Provide adequate means of escape in case of fire</a:t>
            </a:r>
          </a:p>
          <a:p>
            <a:r>
              <a:rPr lang="en-US" dirty="0"/>
              <a:t>Isolate dangerous processes, such as spray-painting and processes with high fire or explosion risks</a:t>
            </a:r>
          </a:p>
          <a:p>
            <a:r>
              <a:rPr lang="en-US" dirty="0"/>
              <a:t>If possible only buy machines with built in safety devices</a:t>
            </a:r>
            <a:endParaRPr lang="en-IN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3D815-4FD3-4197-BCDE-929BDF47F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Principles of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E0640-4461-4F90-9ED0-4666C0EEE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Keep the handling of materials and articles to minimum</a:t>
            </a:r>
          </a:p>
          <a:p>
            <a:r>
              <a:rPr lang="en-IN" dirty="0"/>
              <a:t>Provide adequate space for machinery and equipment</a:t>
            </a:r>
          </a:p>
          <a:p>
            <a:r>
              <a:rPr lang="en-IN" dirty="0"/>
              <a:t>Provide safe working surfaces (floors, stairs, </a:t>
            </a:r>
            <a:r>
              <a:rPr lang="en-IN" dirty="0" err="1"/>
              <a:t>platforms,etc</a:t>
            </a:r>
            <a:r>
              <a:rPr lang="en-IN" dirty="0"/>
              <a:t>.)</a:t>
            </a:r>
          </a:p>
          <a:p>
            <a:r>
              <a:rPr lang="en-IN" dirty="0"/>
              <a:t>Provide safe transport facilities</a:t>
            </a:r>
          </a:p>
          <a:p>
            <a:r>
              <a:rPr lang="en-IN" dirty="0"/>
              <a:t>Provide adequate safe exit</a:t>
            </a:r>
          </a:p>
          <a:p>
            <a:r>
              <a:rPr lang="en-IN" dirty="0"/>
              <a:t>Isolate dangerous processes</a:t>
            </a:r>
          </a:p>
        </p:txBody>
      </p:sp>
    </p:spTree>
    <p:extLst>
      <p:ext uri="{BB962C8B-B14F-4D97-AF65-F5344CB8AC3E}">
        <p14:creationId xmlns:p14="http://schemas.microsoft.com/office/powerpoint/2010/main" val="1478718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596" y="0"/>
            <a:ext cx="8229600" cy="65403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0066"/>
                </a:solidFill>
              </a:rPr>
              <a:t>Safety Promotion</a:t>
            </a:r>
            <a:endParaRPr lang="en-IN" sz="4000" dirty="0">
              <a:solidFill>
                <a:srgbClr val="FF006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1126" y="642918"/>
            <a:ext cx="8786874" cy="3786214"/>
          </a:xfrm>
        </p:spPr>
        <p:txBody>
          <a:bodyPr>
            <a:normAutofit/>
          </a:bodyPr>
          <a:lstStyle/>
          <a:p>
            <a:r>
              <a:rPr lang="en-US" dirty="0"/>
              <a:t>It is necessary to motivate employees to perform their work safely</a:t>
            </a:r>
          </a:p>
          <a:p>
            <a:r>
              <a:rPr lang="en-US" dirty="0"/>
              <a:t>Safety promotion is persuasion through motivation</a:t>
            </a:r>
          </a:p>
          <a:p>
            <a:r>
              <a:rPr lang="en-US" dirty="0"/>
              <a:t>An effective safety programme must be persuasive; it must provide a stimulus to which employees will respond</a:t>
            </a:r>
          </a:p>
          <a:p>
            <a:r>
              <a:rPr lang="en-US" dirty="0"/>
              <a:t>Safety promotion = combination of</a:t>
            </a:r>
          </a:p>
          <a:p>
            <a:pPr>
              <a:buNone/>
            </a:pPr>
            <a:r>
              <a:rPr lang="en-US" dirty="0"/>
              <a:t>			Training and Knowledge sharing</a:t>
            </a:r>
          </a:p>
          <a:p>
            <a:pPr>
              <a:buNone/>
            </a:pPr>
            <a:endParaRPr lang="en-IN" dirty="0"/>
          </a:p>
        </p:txBody>
      </p:sp>
      <p:pic>
        <p:nvPicPr>
          <p:cNvPr id="4" name="Picture 3" descr="download (7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4238626"/>
            <a:ext cx="1743075" cy="2619375"/>
          </a:xfrm>
          <a:prstGeom prst="rect">
            <a:avLst/>
          </a:prstGeom>
        </p:spPr>
      </p:pic>
      <p:pic>
        <p:nvPicPr>
          <p:cNvPr id="5" name="Picture 4" descr="download (8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33" y="4314826"/>
            <a:ext cx="1800225" cy="2543175"/>
          </a:xfrm>
          <a:prstGeom prst="rect">
            <a:avLst/>
          </a:prstGeom>
        </p:spPr>
      </p:pic>
      <p:pic>
        <p:nvPicPr>
          <p:cNvPr id="6" name="Picture 5" descr="download (9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497" y="4324350"/>
            <a:ext cx="1800225" cy="2533650"/>
          </a:xfrm>
          <a:prstGeom prst="rect">
            <a:avLst/>
          </a:prstGeom>
        </p:spPr>
      </p:pic>
      <p:pic>
        <p:nvPicPr>
          <p:cNvPr id="7" name="Picture 6" descr="download (10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4761" y="4324350"/>
            <a:ext cx="1800225" cy="25336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453586" y="4714884"/>
            <a:ext cx="1214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Safety Promotion posters</a:t>
            </a:r>
            <a:endParaRPr lang="en-IN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>
              <a:buNone/>
            </a:pPr>
            <a:r>
              <a:rPr lang="en-US" sz="4000" dirty="0"/>
              <a:t>SAFETY INSPECTION</a:t>
            </a:r>
            <a:endParaRPr lang="en-IN" sz="40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392" y="65893"/>
            <a:ext cx="8229600" cy="72547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Safety Inspection</a:t>
            </a:r>
            <a:endParaRPr lang="en-IN" sz="4000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392" y="857208"/>
            <a:ext cx="9837938" cy="6129518"/>
          </a:xfrm>
        </p:spPr>
        <p:txBody>
          <a:bodyPr>
            <a:normAutofit/>
          </a:bodyPr>
          <a:lstStyle/>
          <a:p>
            <a:r>
              <a:rPr lang="en-US" sz="2400" dirty="0"/>
              <a:t>Workplace investigations are undertaken with the aim of identifying hazards and promoting remedial action</a:t>
            </a:r>
          </a:p>
          <a:p>
            <a:r>
              <a:rPr lang="en-US" sz="2400" u="sng" dirty="0"/>
              <a:t>The safety inspection </a:t>
            </a:r>
            <a:r>
              <a:rPr lang="en-US" sz="2400" dirty="0"/>
              <a:t>should check maintenance standards, employee involvement, working practices, fire precautions and adherence to safe working procedures</a:t>
            </a:r>
          </a:p>
          <a:p>
            <a:pPr>
              <a:buNone/>
            </a:pPr>
            <a:r>
              <a:rPr lang="en-US" sz="2400" dirty="0">
                <a:solidFill>
                  <a:srgbClr val="FF0000"/>
                </a:solidFill>
              </a:rPr>
              <a:t>Elements of safety inspection procedure: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Identification of possible hazards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Assessment of potential losses from these hazards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Selection of control measures designed to eliminate or reduce the hazards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Implementation of control measures with the organization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Monitoring the effectiveness of measures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Reviewing at frequent intervals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IN" dirty="0"/>
          </a:p>
        </p:txBody>
      </p:sp>
      <p:pic>
        <p:nvPicPr>
          <p:cNvPr id="4" name="Picture 3" descr="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6" y="5048250"/>
            <a:ext cx="2524125" cy="18097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1878" y="759606"/>
            <a:ext cx="8229600" cy="72547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SAFETY ORGANIZATION</a:t>
            </a:r>
            <a:br>
              <a:rPr lang="en-IN" b="1" dirty="0">
                <a:solidFill>
                  <a:srgbClr val="0070C0"/>
                </a:solidFill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027" y="1500175"/>
            <a:ext cx="10161973" cy="4911741"/>
          </a:xfrm>
        </p:spPr>
        <p:txBody>
          <a:bodyPr>
            <a:normAutofit/>
          </a:bodyPr>
          <a:lstStyle/>
          <a:p>
            <a:r>
              <a:rPr lang="en-US" dirty="0"/>
              <a:t>Safety organization constitutes a vehicle – of systematic procedures by which interest is created and maintained and all safety activities are correlated and directed</a:t>
            </a:r>
          </a:p>
          <a:p>
            <a:r>
              <a:rPr lang="en-US" dirty="0"/>
              <a:t>Safety organization is a “clearing house” of information on safety matters</a:t>
            </a:r>
          </a:p>
          <a:p>
            <a:r>
              <a:rPr lang="en-US" dirty="0"/>
              <a:t>It includes safety committees, safety inspectors, safety meetings that includes the interest, support, direction and participation of the higher executives</a:t>
            </a:r>
            <a:endParaRPr lang="en-IN" dirty="0"/>
          </a:p>
        </p:txBody>
      </p:sp>
      <p:pic>
        <p:nvPicPr>
          <p:cNvPr id="4" name="Picture 3" descr="download (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943" y="5143512"/>
            <a:ext cx="2466975" cy="1714488"/>
          </a:xfrm>
          <a:prstGeom prst="rect">
            <a:avLst/>
          </a:prstGeom>
        </p:spPr>
      </p:pic>
      <p:pic>
        <p:nvPicPr>
          <p:cNvPr id="5" name="Picture 4" descr="images (12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819" y="0"/>
            <a:ext cx="2638425" cy="151921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650" y="301271"/>
            <a:ext cx="8229600" cy="654032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Safety inspection helps safety management programme in many ways</a:t>
            </a:r>
            <a:endParaRPr lang="en-IN" sz="3200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650" y="1054208"/>
            <a:ext cx="8229600" cy="4983179"/>
          </a:xfrm>
        </p:spPr>
        <p:txBody>
          <a:bodyPr>
            <a:normAutofit/>
          </a:bodyPr>
          <a:lstStyle/>
          <a:p>
            <a:r>
              <a:rPr lang="en-US" dirty="0"/>
              <a:t>Regular inspections at shop floor level cannot escape the notice of the employees – this creates management’s interest in the safety and welfare of employees and thus contributes to better shop floor relations</a:t>
            </a:r>
          </a:p>
          <a:p>
            <a:r>
              <a:rPr lang="en-US" dirty="0"/>
              <a:t>Safety inspection brings to light the areas where waste can be decreased, processes can be improved and productivity increased</a:t>
            </a:r>
          </a:p>
          <a:p>
            <a:r>
              <a:rPr lang="en-US" dirty="0"/>
              <a:t>Safety inspection result in contact with employees which usually result in better understanding and mutual help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45D824-9E55-43C7-862C-AC094CC35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239" y="973971"/>
            <a:ext cx="3037643" cy="202141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319" y="203200"/>
            <a:ext cx="8229600" cy="43971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Plant Inspection list</a:t>
            </a:r>
            <a:endParaRPr lang="en-I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804" y="642918"/>
            <a:ext cx="6232124" cy="621508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Housekeeping</a:t>
            </a:r>
          </a:p>
          <a:p>
            <a:r>
              <a:rPr lang="en-US" dirty="0"/>
              <a:t>Material handling methods</a:t>
            </a:r>
          </a:p>
          <a:p>
            <a:r>
              <a:rPr lang="en-US" dirty="0"/>
              <a:t>Adequate of aisle space and working place</a:t>
            </a:r>
          </a:p>
          <a:p>
            <a:r>
              <a:rPr lang="en-US" dirty="0"/>
              <a:t>Point-of-operation guards</a:t>
            </a:r>
          </a:p>
          <a:p>
            <a:r>
              <a:rPr lang="en-US" dirty="0" err="1"/>
              <a:t>Maintanence</a:t>
            </a:r>
            <a:endParaRPr lang="en-US" dirty="0"/>
          </a:p>
          <a:p>
            <a:r>
              <a:rPr lang="en-US" dirty="0" err="1"/>
              <a:t>Handtools</a:t>
            </a:r>
            <a:endParaRPr lang="en-US" dirty="0"/>
          </a:p>
          <a:p>
            <a:r>
              <a:rPr lang="en-US" dirty="0"/>
              <a:t>Ladders, portable </a:t>
            </a:r>
            <a:r>
              <a:rPr lang="en-US" dirty="0" err="1"/>
              <a:t>steps,etc</a:t>
            </a:r>
            <a:endParaRPr lang="en-US" dirty="0"/>
          </a:p>
          <a:p>
            <a:r>
              <a:rPr lang="en-US" dirty="0"/>
              <a:t>Hand trucks, power trucks, wheel barrows, etc</a:t>
            </a:r>
          </a:p>
          <a:p>
            <a:r>
              <a:rPr lang="en-US" dirty="0"/>
              <a:t>Floors, platforms, stairs</a:t>
            </a:r>
          </a:p>
          <a:p>
            <a:r>
              <a:rPr lang="en-US" dirty="0"/>
              <a:t>Lighting</a:t>
            </a:r>
          </a:p>
          <a:p>
            <a:r>
              <a:rPr lang="en-US" dirty="0"/>
              <a:t>Electrical equipment, extension cords</a:t>
            </a:r>
          </a:p>
          <a:p>
            <a:r>
              <a:rPr lang="en-US" dirty="0"/>
              <a:t>Elevators</a:t>
            </a:r>
          </a:p>
          <a:p>
            <a:r>
              <a:rPr lang="en-US" dirty="0"/>
              <a:t>Eye protection</a:t>
            </a:r>
          </a:p>
          <a:p>
            <a:r>
              <a:rPr lang="en-US" dirty="0"/>
              <a:t>Personal protective equipment</a:t>
            </a:r>
          </a:p>
          <a:p>
            <a:r>
              <a:rPr lang="en-US" dirty="0"/>
              <a:t>Any other explosion hazards</a:t>
            </a:r>
          </a:p>
          <a:p>
            <a:r>
              <a:rPr lang="en-US" dirty="0"/>
              <a:t>Inspection of chain, cables, slings</a:t>
            </a:r>
          </a:p>
          <a:p>
            <a:r>
              <a:rPr lang="en-US" dirty="0"/>
              <a:t>Exits</a:t>
            </a:r>
          </a:p>
          <a:p>
            <a:r>
              <a:rPr lang="en-US" dirty="0"/>
              <a:t>Yards</a:t>
            </a:r>
            <a:r>
              <a:rPr lang="en-IN" dirty="0"/>
              <a:t>, roofs and roadways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2F35C8-B6FB-405B-B748-47A842C4D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484" y="284778"/>
            <a:ext cx="3190598" cy="21155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7BB167-5D92-4FB4-8BFE-5F5BE737BC46}"/>
              </a:ext>
            </a:extLst>
          </p:cNvPr>
          <p:cNvSpPr txBox="1"/>
          <p:nvPr/>
        </p:nvSpPr>
        <p:spPr>
          <a:xfrm>
            <a:off x="7974830" y="2962014"/>
            <a:ext cx="28115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70C0"/>
                </a:solidFill>
              </a:rPr>
              <a:t>R.P. Blake recommends the use of checklists of items while carrying plant inspection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789" y="273985"/>
            <a:ext cx="8229600" cy="65403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Safety rules</a:t>
            </a:r>
            <a:endParaRPr lang="en-IN" b="1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789" y="1071546"/>
            <a:ext cx="6979331" cy="55118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Safety rules are </a:t>
            </a:r>
            <a:r>
              <a:rPr lang="en-US" u="sng" dirty="0"/>
              <a:t>codes of conduct </a:t>
            </a:r>
            <a:r>
              <a:rPr lang="en-US" dirty="0"/>
              <a:t>designed for the purpose of avoiding injury and property damage</a:t>
            </a:r>
          </a:p>
          <a:p>
            <a:pPr>
              <a:buNone/>
            </a:pPr>
            <a:r>
              <a:rPr lang="en-US" u="sng" dirty="0"/>
              <a:t> Following guidelines are to be observed while preparing safety rules</a:t>
            </a:r>
          </a:p>
          <a:p>
            <a:pPr marL="514350" indent="-514350">
              <a:buAutoNum type="arabicPeriod"/>
            </a:pPr>
            <a:r>
              <a:rPr lang="en-US" dirty="0"/>
              <a:t>Safety rules must be clear and easily understood</a:t>
            </a:r>
          </a:p>
          <a:p>
            <a:pPr marL="514350" indent="-514350">
              <a:buAutoNum type="arabicPeriod"/>
            </a:pPr>
            <a:r>
              <a:rPr lang="en-US" dirty="0"/>
              <a:t>Keep the number of general rules to a minimum</a:t>
            </a:r>
          </a:p>
          <a:p>
            <a:pPr marL="514350" indent="-514350">
              <a:buAutoNum type="arabicPeriod"/>
            </a:pPr>
            <a:r>
              <a:rPr lang="en-US" dirty="0"/>
              <a:t>Formulate only those rules that are currently required</a:t>
            </a:r>
          </a:p>
          <a:p>
            <a:pPr marL="514350" indent="-514350">
              <a:buAutoNum type="arabicPeriod"/>
            </a:pPr>
            <a:r>
              <a:rPr lang="en-US" dirty="0"/>
              <a:t>Stipulate only those rules that can be strictly enforced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93872C-17A4-4A29-BE5C-F98A6267D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120" y="975860"/>
            <a:ext cx="3650024" cy="49062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039" y="203200"/>
            <a:ext cx="8229600" cy="796908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Safety rules should have common characteristics</a:t>
            </a:r>
            <a:endParaRPr lang="en-IN" sz="3200" b="1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039" y="1000108"/>
            <a:ext cx="6115235" cy="585789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Purpose </a:t>
            </a:r>
            <a:r>
              <a:rPr lang="en-US" dirty="0"/>
              <a:t>– It establishes credibility and can be a promotional tool for employee acceptance</a:t>
            </a:r>
          </a:p>
          <a:p>
            <a:r>
              <a:rPr lang="en-US" dirty="0">
                <a:solidFill>
                  <a:srgbClr val="FF0000"/>
                </a:solidFill>
              </a:rPr>
              <a:t>Scope </a:t>
            </a:r>
            <a:r>
              <a:rPr lang="en-US" dirty="0"/>
              <a:t>– who is covered by the rule? What areas  of the facility will be covered when the rule is in effect</a:t>
            </a:r>
          </a:p>
          <a:p>
            <a:r>
              <a:rPr lang="en-US" dirty="0">
                <a:solidFill>
                  <a:srgbClr val="FF0000"/>
                </a:solidFill>
              </a:rPr>
              <a:t>Requirement </a:t>
            </a:r>
            <a:r>
              <a:rPr lang="en-US" dirty="0"/>
              <a:t>– each requirement must be written clearly and using words and terms that are easily understood</a:t>
            </a:r>
          </a:p>
          <a:p>
            <a:r>
              <a:rPr lang="en-US" dirty="0">
                <a:solidFill>
                  <a:srgbClr val="FF0000"/>
                </a:solidFill>
              </a:rPr>
              <a:t>Date</a:t>
            </a:r>
            <a:r>
              <a:rPr lang="en-US" dirty="0"/>
              <a:t> – the date of the rule was issued and revisions are important</a:t>
            </a:r>
          </a:p>
          <a:p>
            <a:r>
              <a:rPr lang="en-US" dirty="0">
                <a:solidFill>
                  <a:srgbClr val="FF0000"/>
                </a:solidFill>
              </a:rPr>
              <a:t>Signature</a:t>
            </a:r>
            <a:r>
              <a:rPr lang="en-US" dirty="0"/>
              <a:t> – signature of the person authorizing the rule adds credibility</a:t>
            </a:r>
          </a:p>
          <a:p>
            <a:pPr>
              <a:buNone/>
            </a:pPr>
            <a:r>
              <a:rPr lang="en-US" dirty="0"/>
              <a:t> 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E64F33-E1D6-4FBC-B7FE-D4D3737E5F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803" y="1099380"/>
            <a:ext cx="3292136" cy="465677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701" y="195308"/>
            <a:ext cx="8229600" cy="65403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66"/>
                </a:solidFill>
              </a:rPr>
              <a:t>Safety Responsibility</a:t>
            </a:r>
            <a:endParaRPr lang="en-IN" b="1" dirty="0">
              <a:solidFill>
                <a:srgbClr val="FF006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7477" y="1000108"/>
            <a:ext cx="9714975" cy="58578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It includes designing of processes, machines, jigs and fixtures , until it is clear that operation is safe to the worker and will not constitute any hazard to other employees</a:t>
            </a:r>
          </a:p>
          <a:p>
            <a:r>
              <a:rPr lang="en-US" dirty="0"/>
              <a:t>Machines and processes should be planned, arranged or guarded as to preclude the possibility of injury</a:t>
            </a:r>
          </a:p>
          <a:p>
            <a:r>
              <a:rPr lang="en-US" dirty="0"/>
              <a:t>Safety responsibilities also include product and process research, accounting department, purchasing</a:t>
            </a:r>
          </a:p>
          <a:p>
            <a:r>
              <a:rPr lang="en-US" dirty="0"/>
              <a:t>Each worker has a safety responsibility. Responsibility must be clear to all </a:t>
            </a:r>
          </a:p>
          <a:p>
            <a:r>
              <a:rPr lang="en-US" dirty="0"/>
              <a:t>Employees</a:t>
            </a:r>
          </a:p>
          <a:p>
            <a:r>
              <a:rPr lang="en-US" dirty="0"/>
              <a:t>Supervisors</a:t>
            </a:r>
          </a:p>
          <a:p>
            <a:r>
              <a:rPr lang="en-US" dirty="0"/>
              <a:t>Top management</a:t>
            </a:r>
          </a:p>
          <a:p>
            <a:r>
              <a:rPr lang="en-US" dirty="0"/>
              <a:t>Union </a:t>
            </a:r>
            <a:endParaRPr lang="en-IN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A safe place to work  and safe work procedures are management’s responsibility</a:t>
            </a:r>
            <a:endParaRPr lang="en-IN" sz="3200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5372125"/>
              </p:ext>
            </p:extLst>
          </p:nvPr>
        </p:nvGraphicFramePr>
        <p:xfrm>
          <a:off x="1981200" y="1600201"/>
          <a:ext cx="8258204" cy="3804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91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91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3486">
                <a:tc>
                  <a:txBody>
                    <a:bodyPr/>
                    <a:lstStyle/>
                    <a:p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3551">
                <a:tc>
                  <a:txBody>
                    <a:bodyPr/>
                    <a:lstStyle/>
                    <a:p>
                      <a:r>
                        <a:rPr lang="en-US" sz="2800" b="1" dirty="0"/>
                        <a:t>First – line Supervisor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Maintaining day today safety requirements in every </a:t>
                      </a:r>
                      <a:r>
                        <a:rPr lang="en-US" sz="2400" dirty="0" err="1"/>
                        <a:t>organisation</a:t>
                      </a:r>
                      <a:r>
                        <a:rPr lang="en-US" sz="2400" dirty="0"/>
                        <a:t> 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3551">
                <a:tc>
                  <a:txBody>
                    <a:bodyPr/>
                    <a:lstStyle/>
                    <a:p>
                      <a:r>
                        <a:rPr lang="en-US" sz="2800" b="1" dirty="0"/>
                        <a:t>Safety minded supervisor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Can make pretty good</a:t>
                      </a:r>
                      <a:r>
                        <a:rPr lang="en-US" sz="2400" baseline="0" dirty="0"/>
                        <a:t> safety record even if there are other constraints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3551">
                <a:tc>
                  <a:txBody>
                    <a:bodyPr/>
                    <a:lstStyle/>
                    <a:p>
                      <a:r>
                        <a:rPr lang="en-US" sz="2800" b="1" dirty="0"/>
                        <a:t>Supervisors</a:t>
                      </a:r>
                      <a:endParaRPr lang="en-IN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Must accept responsibility</a:t>
                      </a:r>
                      <a:r>
                        <a:rPr lang="en-US" sz="2400" baseline="0" dirty="0"/>
                        <a:t> for all safety failures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141" y="381170"/>
            <a:ext cx="8229600" cy="582594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solidFill>
                  <a:srgbClr val="FF0066"/>
                </a:solidFill>
              </a:rPr>
              <a:t>Safety Supervision</a:t>
            </a:r>
            <a:endParaRPr lang="en-IN" b="1" dirty="0">
              <a:solidFill>
                <a:srgbClr val="FF006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713" y="1171700"/>
            <a:ext cx="8645718" cy="5083188"/>
          </a:xfrm>
        </p:spPr>
        <p:txBody>
          <a:bodyPr>
            <a:normAutofit/>
          </a:bodyPr>
          <a:lstStyle/>
          <a:p>
            <a:r>
              <a:rPr lang="en-US" dirty="0"/>
              <a:t>Supervision of safety performance throughout the organizational hierarchy is a paramount requirement</a:t>
            </a:r>
          </a:p>
          <a:p>
            <a:r>
              <a:rPr lang="en-US" dirty="0"/>
              <a:t>Production and quality is depends on supervisor’s competent  scheduling, training and leadership</a:t>
            </a:r>
          </a:p>
          <a:p>
            <a:r>
              <a:rPr lang="en-US" dirty="0"/>
              <a:t>Supervisor is vital in all accident prevention</a:t>
            </a:r>
          </a:p>
          <a:p>
            <a:r>
              <a:rPr lang="en-US" dirty="0"/>
              <a:t>Best supervisor looks into  his men, machines and materials for having qualitative safe production</a:t>
            </a:r>
            <a:endParaRPr lang="en-IN" dirty="0"/>
          </a:p>
        </p:txBody>
      </p:sp>
      <p:pic>
        <p:nvPicPr>
          <p:cNvPr id="4" name="Picture 3" descr="download (7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516" y="107145"/>
            <a:ext cx="3055807" cy="2035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21F96B-0B2B-41EE-A8E7-96F82273A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681" y="2142179"/>
            <a:ext cx="2715476" cy="233120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solidFill>
                  <a:srgbClr val="FF0066"/>
                </a:solidFill>
              </a:rPr>
              <a:t>Areas should be covered in special supervisory safety training courses </a:t>
            </a:r>
            <a:endParaRPr lang="en-IN" sz="3600" b="1" dirty="0">
              <a:solidFill>
                <a:srgbClr val="FF006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8532" y="1763482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Accident causes</a:t>
            </a:r>
          </a:p>
          <a:p>
            <a:r>
              <a:rPr lang="en-US" dirty="0"/>
              <a:t>How to train employees to work safely</a:t>
            </a:r>
          </a:p>
          <a:p>
            <a:r>
              <a:rPr lang="en-US" dirty="0"/>
              <a:t>Accident investigation</a:t>
            </a:r>
          </a:p>
          <a:p>
            <a:r>
              <a:rPr lang="en-US" dirty="0"/>
              <a:t>Job safety analysis</a:t>
            </a:r>
          </a:p>
          <a:p>
            <a:r>
              <a:rPr lang="en-US" dirty="0"/>
              <a:t>How to conduct a safety meeting</a:t>
            </a:r>
          </a:p>
          <a:p>
            <a:r>
              <a:rPr lang="en-US" dirty="0"/>
              <a:t>Facility inspections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Competent supervisor can train his own employees much better than outside trainer</a:t>
            </a:r>
            <a:endParaRPr lang="en-IN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402" y="306990"/>
            <a:ext cx="10515600" cy="1325563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FF0066"/>
                </a:solidFill>
              </a:rPr>
              <a:t>Supervisor has the following principle responsibilities</a:t>
            </a:r>
            <a:endParaRPr lang="en-IN" sz="3600" b="1" dirty="0">
              <a:solidFill>
                <a:srgbClr val="FF006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2571"/>
            <a:ext cx="10515600" cy="4605615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Establishing work methods for orderly as well as safe production</a:t>
            </a:r>
          </a:p>
          <a:p>
            <a:pPr algn="just"/>
            <a:r>
              <a:rPr lang="en-US" dirty="0"/>
              <a:t>Giving job instructions</a:t>
            </a:r>
          </a:p>
          <a:p>
            <a:pPr algn="just"/>
            <a:r>
              <a:rPr lang="en-US" dirty="0"/>
              <a:t>Assigning jobs to people</a:t>
            </a:r>
          </a:p>
          <a:p>
            <a:pPr algn="just"/>
            <a:r>
              <a:rPr lang="en-US" dirty="0"/>
              <a:t>Supervising people at work</a:t>
            </a:r>
          </a:p>
          <a:p>
            <a:pPr algn="just"/>
            <a:r>
              <a:rPr lang="en-US" dirty="0"/>
              <a:t>Maintaining equipment and the workplace</a:t>
            </a:r>
          </a:p>
          <a:p>
            <a:pPr>
              <a:buNone/>
            </a:pPr>
            <a:endParaRPr lang="en-US" dirty="0">
              <a:solidFill>
                <a:srgbClr val="C00000"/>
              </a:solidFill>
            </a:endParaRPr>
          </a:p>
          <a:p>
            <a:pPr algn="just">
              <a:buNone/>
            </a:pPr>
            <a:r>
              <a:rPr lang="en-US" dirty="0">
                <a:solidFill>
                  <a:srgbClr val="C00000"/>
                </a:solidFill>
              </a:rPr>
              <a:t>	Supervisors should show their subordinates how to do the work safely and ensure that they have the knowledge and skills to do it exactly</a:t>
            </a:r>
            <a:endParaRPr lang="en-IN" dirty="0">
              <a:solidFill>
                <a:srgbClr val="C00000"/>
              </a:solidFill>
            </a:endParaRPr>
          </a:p>
        </p:txBody>
      </p:sp>
      <p:pic>
        <p:nvPicPr>
          <p:cNvPr id="4" name="Picture 3" descr="download (11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3005" y="2247280"/>
            <a:ext cx="2257425" cy="20288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67499-DD64-4406-A96B-37E21A737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8211"/>
          </a:xfrm>
        </p:spPr>
        <p:txBody>
          <a:bodyPr/>
          <a:lstStyle/>
          <a:p>
            <a:r>
              <a:rPr lang="en-IN" b="1" dirty="0"/>
              <a:t>Seven common workplace hazards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172E5E-9CDD-4DDF-B043-EB6896A292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938" t="8642" r="35846" b="14441"/>
          <a:stretch/>
        </p:blipFill>
        <p:spPr>
          <a:xfrm>
            <a:off x="771422" y="1353336"/>
            <a:ext cx="4861666" cy="46519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C3B292-B008-4EFA-A5DA-382FD64207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05" t="22791" r="38544" b="14434"/>
          <a:stretch/>
        </p:blipFill>
        <p:spPr>
          <a:xfrm>
            <a:off x="5633088" y="1558285"/>
            <a:ext cx="5292712" cy="374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43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553" y="374510"/>
            <a:ext cx="5420557" cy="1325563"/>
          </a:xfrm>
        </p:spPr>
        <p:txBody>
          <a:bodyPr/>
          <a:lstStyle/>
          <a:p>
            <a:r>
              <a:rPr lang="en-US" sz="4400" b="1" dirty="0">
                <a:solidFill>
                  <a:srgbClr val="0070C0"/>
                </a:solidFill>
              </a:rPr>
              <a:t>SAFETY ORGANISATION</a:t>
            </a:r>
            <a:br>
              <a:rPr lang="en-IN" sz="4400" b="1" dirty="0">
                <a:solidFill>
                  <a:srgbClr val="0070C0"/>
                </a:solidFill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9720" y="926307"/>
            <a:ext cx="8231080" cy="4497950"/>
          </a:xfrm>
        </p:spPr>
        <p:txBody>
          <a:bodyPr/>
          <a:lstStyle/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026" name="Picture 2" descr="MIS for safety management system">
            <a:extLst>
              <a:ext uri="{FF2B5EF4-FFF2-40B4-BE49-F238E27FC236}">
                <a16:creationId xmlns:a16="http://schemas.microsoft.com/office/drawing/2014/main" id="{F4B8F121-313E-4DC9-A4D8-07C3F63F0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41" y="1433743"/>
            <a:ext cx="6063400" cy="372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478E30-60E1-4081-84E7-064FA1712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911" y="1326334"/>
            <a:ext cx="5702837" cy="383159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1123C7A-05A9-459A-AD94-BE9AA2BD3298}"/>
              </a:ext>
            </a:extLst>
          </p:cNvPr>
          <p:cNvSpPr txBox="1">
            <a:spLocks/>
          </p:cNvSpPr>
          <p:nvPr/>
        </p:nvSpPr>
        <p:spPr>
          <a:xfrm>
            <a:off x="6668050" y="397223"/>
            <a:ext cx="54205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/>
                </a:solidFill>
              </a:rPr>
              <a:t>World Safety Organization, India</a:t>
            </a:r>
            <a:br>
              <a:rPr lang="en-IN" b="1" dirty="0">
                <a:solidFill>
                  <a:srgbClr val="0070C0"/>
                </a:solidFill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7885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5221E-C349-4384-A36B-5715FF979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724" y="1488272"/>
            <a:ext cx="10679097" cy="4646197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FB43D-8B35-92E4-46CB-BC64378CC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79" y="193491"/>
            <a:ext cx="8660906" cy="647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930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BF82B-A763-4916-A587-60F2185BF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179" y="276348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Elements of Safety Organisation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5221E-C349-4384-A36B-5715FF979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724" y="1488272"/>
            <a:ext cx="10679097" cy="4646197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Safety Policy</a:t>
            </a:r>
          </a:p>
          <a:p>
            <a:r>
              <a:rPr lang="en-IN" dirty="0"/>
              <a:t>Safety Culture</a:t>
            </a:r>
          </a:p>
          <a:p>
            <a:r>
              <a:rPr lang="en-IN" dirty="0"/>
              <a:t>Safety Planning</a:t>
            </a:r>
          </a:p>
          <a:p>
            <a:r>
              <a:rPr lang="en-IN" dirty="0"/>
              <a:t>Safety Promotion</a:t>
            </a:r>
          </a:p>
          <a:p>
            <a:r>
              <a:rPr lang="en-IN" dirty="0"/>
              <a:t>Safety Inspection</a:t>
            </a:r>
          </a:p>
          <a:p>
            <a:r>
              <a:rPr lang="en-IN" dirty="0"/>
              <a:t>Safety Rules</a:t>
            </a:r>
          </a:p>
          <a:p>
            <a:r>
              <a:rPr lang="en-IN" dirty="0"/>
              <a:t>Safety Responsibility</a:t>
            </a:r>
          </a:p>
          <a:p>
            <a:r>
              <a:rPr lang="en-IN" dirty="0"/>
              <a:t>Safety Supervision</a:t>
            </a:r>
          </a:p>
          <a:p>
            <a:r>
              <a:rPr lang="en-IN" dirty="0"/>
              <a:t>Safety training</a:t>
            </a:r>
          </a:p>
          <a:p>
            <a:r>
              <a:rPr lang="en-IN" dirty="0"/>
              <a:t>Safety Investigation and analysis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2924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672" y="381170"/>
            <a:ext cx="8229600" cy="796908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70C0"/>
                </a:solidFill>
              </a:rPr>
              <a:t>SAFETY POLICIES</a:t>
            </a:r>
            <a:endParaRPr lang="en-IN" sz="4000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672" y="1285860"/>
            <a:ext cx="10188606" cy="5357850"/>
          </a:xfrm>
        </p:spPr>
        <p:txBody>
          <a:bodyPr>
            <a:normAutofit/>
          </a:bodyPr>
          <a:lstStyle/>
          <a:p>
            <a:pPr algn="just"/>
            <a:r>
              <a:rPr lang="en-US" u="sng" dirty="0">
                <a:solidFill>
                  <a:srgbClr val="C00000"/>
                </a:solidFill>
              </a:rPr>
              <a:t>Safety Policies </a:t>
            </a:r>
            <a:r>
              <a:rPr lang="en-US" u="sng" dirty="0"/>
              <a:t>are those principles and rules of action which guide an organization to achieve its objectives with due regard for its business ideals. </a:t>
            </a:r>
            <a:r>
              <a:rPr lang="en-US" dirty="0"/>
              <a:t>(when accident  prevention is the objective, the setting down of the guiding principles and rules provide a foundation upon the safety </a:t>
            </a:r>
            <a:r>
              <a:rPr lang="en-US" dirty="0" err="1"/>
              <a:t>organisation</a:t>
            </a:r>
            <a:r>
              <a:rPr lang="en-US" dirty="0"/>
              <a:t>)</a:t>
            </a:r>
          </a:p>
          <a:p>
            <a:pPr algn="just"/>
            <a:r>
              <a:rPr lang="en-US" dirty="0">
                <a:solidFill>
                  <a:srgbClr val="C00000"/>
                </a:solidFill>
              </a:rPr>
              <a:t>Policies</a:t>
            </a:r>
            <a:r>
              <a:rPr lang="en-US" dirty="0"/>
              <a:t> should not be confused with </a:t>
            </a:r>
            <a:r>
              <a:rPr lang="en-US" b="1" dirty="0">
                <a:solidFill>
                  <a:srgbClr val="7030A0"/>
                </a:solidFill>
              </a:rPr>
              <a:t>Procedures</a:t>
            </a:r>
            <a:r>
              <a:rPr lang="en-US" dirty="0"/>
              <a:t>. </a:t>
            </a:r>
            <a:r>
              <a:rPr lang="en-US" dirty="0">
                <a:solidFill>
                  <a:srgbClr val="C00000"/>
                </a:solidFill>
              </a:rPr>
              <a:t>Policies </a:t>
            </a:r>
            <a:r>
              <a:rPr lang="en-US" dirty="0"/>
              <a:t>are designed to guide us in what to do; </a:t>
            </a:r>
            <a:r>
              <a:rPr lang="en-US" b="1" dirty="0">
                <a:solidFill>
                  <a:srgbClr val="7030A0"/>
                </a:solidFill>
              </a:rPr>
              <a:t>Procedures </a:t>
            </a:r>
            <a:r>
              <a:rPr lang="en-US" dirty="0"/>
              <a:t>inform us how to do it</a:t>
            </a:r>
          </a:p>
          <a:p>
            <a:pPr algn="just"/>
            <a:r>
              <a:rPr lang="en-US" dirty="0">
                <a:solidFill>
                  <a:srgbClr val="C00000"/>
                </a:solidFill>
              </a:rPr>
              <a:t>Policies guide to action in decision making</a:t>
            </a:r>
            <a:endParaRPr lang="en-IN" dirty="0">
              <a:solidFill>
                <a:srgbClr val="C00000"/>
              </a:solidFill>
            </a:endParaRPr>
          </a:p>
        </p:txBody>
      </p:sp>
      <p:pic>
        <p:nvPicPr>
          <p:cNvPr id="4" name="Picture 3" descr="images (10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7834" y="142852"/>
            <a:ext cx="1285884" cy="114300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1158" y="214290"/>
            <a:ext cx="8229600" cy="582594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Sound safety policies requirement:</a:t>
            </a:r>
            <a:endParaRPr lang="en-IN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8281" y="4000504"/>
            <a:ext cx="9918099" cy="271464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Management’s intent	- what management want?	</a:t>
            </a:r>
          </a:p>
          <a:p>
            <a:r>
              <a:rPr lang="en-US" dirty="0"/>
              <a:t>Scope of activities		- does policy pertain only job safety? Any other</a:t>
            </a:r>
          </a:p>
          <a:p>
            <a:r>
              <a:rPr lang="en-US" dirty="0"/>
              <a:t>Responsibilities		- who is responsible?	</a:t>
            </a:r>
          </a:p>
          <a:p>
            <a:r>
              <a:rPr lang="en-US" dirty="0"/>
              <a:t>Accountability                        - where and how it fixed?</a:t>
            </a:r>
          </a:p>
          <a:p>
            <a:r>
              <a:rPr lang="en-US" dirty="0"/>
              <a:t>Safety committees                - what the committee will do?</a:t>
            </a:r>
          </a:p>
          <a:p>
            <a:r>
              <a:rPr lang="en-US" dirty="0"/>
              <a:t>Authority                                - who has the authority?</a:t>
            </a:r>
          </a:p>
          <a:p>
            <a:r>
              <a:rPr lang="en-US" dirty="0"/>
              <a:t>Standards                               what rules will the industry abide?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738282" y="3857604"/>
            <a:ext cx="8929718" cy="3000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IN" sz="28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738282" y="857232"/>
            <a:ext cx="8929718" cy="26432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800" dirty="0"/>
              <a:t>Promote intelligent co-operation at all levels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800" dirty="0"/>
              <a:t>Prevent deviation from accepted courses of action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800" dirty="0"/>
              <a:t>Provide a network for the intelligent exercise of initiative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800" dirty="0"/>
              <a:t>Produce a foundation for co-ordination at various levels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800" dirty="0"/>
              <a:t>Present a clear expression of management’s objectives and intentions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IN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881158" y="3429000"/>
            <a:ext cx="8239124" cy="520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/>
          <a:p>
            <a:pPr>
              <a:spcBef>
                <a:spcPct val="0"/>
              </a:spcBef>
              <a:defRPr/>
            </a:pP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Areas should be covered in safety policy</a:t>
            </a:r>
            <a:endParaRPr lang="en-IN" sz="4000" b="1" dirty="0">
              <a:solidFill>
                <a:schemeClr val="accent6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819501-12D4-8A98-BAF6-A7B4AD097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0842" y="0"/>
            <a:ext cx="1837083" cy="199723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20" y="214290"/>
            <a:ext cx="8229600" cy="654032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FF0066"/>
                </a:solidFill>
              </a:rPr>
              <a:t>Safety policy statement</a:t>
            </a:r>
            <a:endParaRPr lang="en-IN" sz="3200" b="1" dirty="0">
              <a:solidFill>
                <a:srgbClr val="FF006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8282" y="785794"/>
            <a:ext cx="8929718" cy="1428760"/>
          </a:xfrm>
        </p:spPr>
        <p:txBody>
          <a:bodyPr>
            <a:normAutofit/>
          </a:bodyPr>
          <a:lstStyle/>
          <a:p>
            <a:r>
              <a:rPr lang="en-US" sz="2400" dirty="0"/>
              <a:t>Safety policy statement is </a:t>
            </a:r>
            <a:r>
              <a:rPr lang="en-US" sz="2400" b="1" u="sng" dirty="0">
                <a:solidFill>
                  <a:srgbClr val="C00000"/>
                </a:solidFill>
              </a:rPr>
              <a:t>the foundation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of the safety programme</a:t>
            </a:r>
          </a:p>
          <a:p>
            <a:r>
              <a:rPr lang="en-US" sz="2400" dirty="0"/>
              <a:t>Safety policy statement must be perceived as company policy, not the safety person’s policy</a:t>
            </a:r>
          </a:p>
          <a:p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809720" y="2071678"/>
            <a:ext cx="8229600" cy="65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spcBef>
                <a:spcPct val="0"/>
              </a:spcBef>
              <a:defRPr/>
            </a:pPr>
            <a:r>
              <a:rPr lang="en-US" sz="3200" b="1" dirty="0">
                <a:solidFill>
                  <a:srgbClr val="FF0066"/>
                </a:solidFill>
                <a:latin typeface="+mj-lt"/>
                <a:ea typeface="+mj-ea"/>
                <a:cs typeface="+mj-cs"/>
              </a:rPr>
              <a:t>Objectives &amp; Philosophy behind safety commitment </a:t>
            </a:r>
            <a:endParaRPr lang="en-IN" sz="3200" b="1" dirty="0">
              <a:solidFill>
                <a:srgbClr val="FF0066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738282" y="2714620"/>
            <a:ext cx="8929718" cy="4143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400" dirty="0"/>
              <a:t>The safety and health of all employees is our first priority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400" dirty="0"/>
              <a:t>The only safety and health performance is one that prevents injury and accidents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400" dirty="0"/>
              <a:t>Safety and health are integral part of production and all other business functions that cannot be separated/bypassed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400" dirty="0"/>
              <a:t>Safety and health are a responsibility that must be shared equally and without exception by everyone within the organization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400" dirty="0"/>
              <a:t>Supervisors and Management will be held accountable for the safety and health of the personnel for whom they are responsible</a:t>
            </a:r>
            <a:endParaRPr lang="en-IN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2547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0066"/>
                </a:solidFill>
              </a:rPr>
              <a:t>Developing Safety policy will include </a:t>
            </a:r>
            <a:endParaRPr lang="en-IN" sz="3600" dirty="0">
              <a:solidFill>
                <a:srgbClr val="FF006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8282" y="928670"/>
            <a:ext cx="8715436" cy="5715040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u="sng" dirty="0"/>
              <a:t>Write and announce </a:t>
            </a:r>
            <a:r>
              <a:rPr lang="en-US" dirty="0"/>
              <a:t>the policy regarding the control of hazards for which </a:t>
            </a:r>
            <a:r>
              <a:rPr lang="en-US" dirty="0" err="1"/>
              <a:t>organisation</a:t>
            </a:r>
            <a:r>
              <a:rPr lang="en-US" dirty="0"/>
              <a:t> has a responsibility</a:t>
            </a:r>
          </a:p>
          <a:p>
            <a:pPr marL="514350" indent="-514350">
              <a:buAutoNum type="arabicPeriod"/>
            </a:pPr>
            <a:r>
              <a:rPr lang="en-US" u="sng" dirty="0"/>
              <a:t>Appoint </a:t>
            </a:r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safety director</a:t>
            </a:r>
          </a:p>
          <a:p>
            <a:pPr marL="514350" indent="-514350">
              <a:buAutoNum type="arabicPeriod"/>
            </a:pPr>
            <a:r>
              <a:rPr lang="en-US" u="sng" dirty="0" err="1"/>
              <a:t>Analyse</a:t>
            </a:r>
            <a:r>
              <a:rPr lang="en-US" dirty="0"/>
              <a:t> the operational record of injuries, property damage and work illness</a:t>
            </a:r>
          </a:p>
          <a:p>
            <a:pPr marL="514350" indent="-514350">
              <a:buAutoNum type="arabicPeriod"/>
            </a:pPr>
            <a:r>
              <a:rPr lang="en-US" u="sng" dirty="0"/>
              <a:t>Appraise</a:t>
            </a:r>
            <a:r>
              <a:rPr lang="en-US" dirty="0"/>
              <a:t> the scope and seriousness of operational hazards</a:t>
            </a:r>
          </a:p>
          <a:p>
            <a:pPr marL="514350" indent="-514350">
              <a:buAutoNum type="arabicPeriod"/>
            </a:pPr>
            <a:r>
              <a:rPr lang="en-US" u="sng" dirty="0"/>
              <a:t>Select, </a:t>
            </a:r>
            <a:r>
              <a:rPr lang="en-US" u="sng" dirty="0" err="1"/>
              <a:t>organise</a:t>
            </a:r>
            <a:r>
              <a:rPr lang="en-US" u="sng" dirty="0"/>
              <a:t> and schedule </a:t>
            </a:r>
            <a:r>
              <a:rPr lang="en-US" dirty="0"/>
              <a:t>communication methods like safety training, safety maintenance</a:t>
            </a:r>
          </a:p>
          <a:p>
            <a:pPr marL="514350" indent="-514350">
              <a:buAutoNum type="arabicPeriod"/>
            </a:pPr>
            <a:r>
              <a:rPr lang="en-US" u="sng" dirty="0"/>
              <a:t>Establish</a:t>
            </a:r>
            <a:r>
              <a:rPr lang="en-US" dirty="0"/>
              <a:t> a periodic review scheduled for auditing</a:t>
            </a:r>
          </a:p>
          <a:p>
            <a:pPr marL="514350" indent="-514350">
              <a:buAutoNum type="arabicPeriod"/>
            </a:pPr>
            <a:r>
              <a:rPr lang="en-US" u="sng" dirty="0"/>
              <a:t>Determine </a:t>
            </a:r>
            <a:r>
              <a:rPr lang="en-US" dirty="0"/>
              <a:t>long-range objectives and short term goals for the programme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>
              <a:buNone/>
            </a:pPr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5330</TotalTime>
  <Words>1503</Words>
  <Application>Microsoft Office PowerPoint</Application>
  <PresentationFormat>Widescreen</PresentationFormat>
  <Paragraphs>187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Wingdings</vt:lpstr>
      <vt:lpstr>Office Theme</vt:lpstr>
      <vt:lpstr> INDUSTRIAL SAFETY MANAGEMENT - Unit – I  </vt:lpstr>
      <vt:lpstr>SAFETY ORGANIZATION </vt:lpstr>
      <vt:lpstr>SAFETY ORGANISATION </vt:lpstr>
      <vt:lpstr>PowerPoint Presentation</vt:lpstr>
      <vt:lpstr>Elements of Safety Organisation</vt:lpstr>
      <vt:lpstr>SAFETY POLICIES</vt:lpstr>
      <vt:lpstr>Sound safety policies requirement:</vt:lpstr>
      <vt:lpstr>Safety policy statement</vt:lpstr>
      <vt:lpstr>Developing Safety policy will include </vt:lpstr>
      <vt:lpstr>PowerPoint Presentation</vt:lpstr>
      <vt:lpstr>PowerPoint Presentation</vt:lpstr>
      <vt:lpstr>PowerPoint Presentation</vt:lpstr>
      <vt:lpstr>PowerPoint Presentation</vt:lpstr>
      <vt:lpstr>Safety Planning</vt:lpstr>
      <vt:lpstr>Principles in Planning for safe and efficient production</vt:lpstr>
      <vt:lpstr>Principles of planning</vt:lpstr>
      <vt:lpstr>Safety Promotion</vt:lpstr>
      <vt:lpstr>PowerPoint Presentation</vt:lpstr>
      <vt:lpstr>Safety Inspection</vt:lpstr>
      <vt:lpstr>Safety inspection helps safety management programme in many ways</vt:lpstr>
      <vt:lpstr>Plant Inspection list</vt:lpstr>
      <vt:lpstr>Safety rules</vt:lpstr>
      <vt:lpstr>Safety rules should have common characteristics</vt:lpstr>
      <vt:lpstr>Safety Responsibility</vt:lpstr>
      <vt:lpstr>A safe place to work  and safe work procedures are management’s responsibility</vt:lpstr>
      <vt:lpstr>Safety Supervision</vt:lpstr>
      <vt:lpstr>Areas should be covered in special supervisory safety training courses </vt:lpstr>
      <vt:lpstr>Supervisor has the following principle responsibilities</vt:lpstr>
      <vt:lpstr>Seven common workplace hazards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SAFETY ORGANISATION </dc:title>
  <dc:creator>Praveen D</dc:creator>
  <cp:lastModifiedBy>Praveen D</cp:lastModifiedBy>
  <cp:revision>23</cp:revision>
  <dcterms:created xsi:type="dcterms:W3CDTF">2021-02-06T07:44:55Z</dcterms:created>
  <dcterms:modified xsi:type="dcterms:W3CDTF">2023-07-26T03:45:33Z</dcterms:modified>
</cp:coreProperties>
</file>